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05" r:id="rId3"/>
    <p:sldId id="756" r:id="rId4"/>
    <p:sldId id="363" r:id="rId5"/>
    <p:sldId id="708" r:id="rId6"/>
    <p:sldId id="754" r:id="rId7"/>
    <p:sldId id="757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DECD2-DDAC-42E1-B0FA-74465173980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F8AE6-40E2-4E2B-A384-B733AB4139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17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F8AE6-40E2-4E2B-A384-B733AB41399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8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13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30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3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499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2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88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51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5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54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05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61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59E29-5F7C-4D94-A874-311948FEC137}" type="datetimeFigureOut">
              <a:rPr lang="zh-TW" altLang="en-US" smtClean="0"/>
              <a:t>2025/5/2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D18F3-C0D5-429E-B922-3F42E84A8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三總北投分院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教師及導師會議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r>
              <a:rPr lang="zh-TW" altLang="en-US" dirty="0"/>
              <a:t>戴月明</a:t>
            </a:r>
            <a:endParaRPr lang="en-US" altLang="zh-TW" dirty="0"/>
          </a:p>
          <a:p>
            <a:r>
              <a:rPr lang="en-US" altLang="zh-TW" dirty="0"/>
              <a:t>2025/04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732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6523C7-EF4C-0387-CA2B-B1F5D36F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98" y="1260713"/>
            <a:ext cx="11395493" cy="5501069"/>
          </a:xfrm>
          <a:prstGeom prst="rect">
            <a:avLst/>
          </a:prstGeom>
        </p:spPr>
      </p:pic>
      <p:sp>
        <p:nvSpPr>
          <p:cNvPr id="5" name="AutoShape 10"/>
          <p:cNvSpPr>
            <a:spLocks noChangeArrowheads="1"/>
          </p:cNvSpPr>
          <p:nvPr/>
        </p:nvSpPr>
        <p:spPr bwMode="gray">
          <a:xfrm>
            <a:off x="1326137" y="96217"/>
            <a:ext cx="8229600" cy="720725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/>
          <a:p>
            <a:r>
              <a:rPr lang="en-US" altLang="zh-TW" sz="4000" b="1" dirty="0">
                <a:solidFill>
                  <a:schemeClr val="accent2"/>
                </a:solidFill>
                <a:ea typeface="標楷體" pitchFamily="65" charset="-120"/>
              </a:rPr>
              <a:t>113</a:t>
            </a:r>
            <a:r>
              <a:rPr lang="zh-TW" altLang="en-US" sz="4000" b="1" dirty="0">
                <a:solidFill>
                  <a:schemeClr val="accent2"/>
                </a:solidFill>
                <a:ea typeface="標楷體" pitchFamily="65" charset="-120"/>
              </a:rPr>
              <a:t>年本院住院醫師預訂訓練課程</a:t>
            </a:r>
          </a:p>
        </p:txBody>
      </p:sp>
      <p:sp>
        <p:nvSpPr>
          <p:cNvPr id="9" name="矩形 8"/>
          <p:cNvSpPr/>
          <p:nvPr/>
        </p:nvSpPr>
        <p:spPr>
          <a:xfrm>
            <a:off x="6394638" y="1478641"/>
            <a:ext cx="2301579" cy="52379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08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ECC1-A353-457C-1784-7F20EE2E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C2AF41-5590-25CE-AD88-D78160439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056163"/>
              </p:ext>
            </p:extLst>
          </p:nvPr>
        </p:nvGraphicFramePr>
        <p:xfrm>
          <a:off x="326490" y="350604"/>
          <a:ext cx="11395535" cy="6136208"/>
        </p:xfrm>
        <a:graphic>
          <a:graphicData uri="http://schemas.openxmlformats.org/drawingml/2006/table">
            <a:tbl>
              <a:tblPr/>
              <a:tblGrid>
                <a:gridCol w="747930">
                  <a:extLst>
                    <a:ext uri="{9D8B030D-6E8A-4147-A177-3AD203B41FA5}">
                      <a16:colId xmlns:a16="http://schemas.microsoft.com/office/drawing/2014/main" val="1636034652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1352468927"/>
                    </a:ext>
                  </a:extLst>
                </a:gridCol>
                <a:gridCol w="841420">
                  <a:extLst>
                    <a:ext uri="{9D8B030D-6E8A-4147-A177-3AD203B41FA5}">
                      <a16:colId xmlns:a16="http://schemas.microsoft.com/office/drawing/2014/main" val="1423889459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1959172431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1921334846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4213089955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17858471"/>
                    </a:ext>
                  </a:extLst>
                </a:gridCol>
                <a:gridCol w="768705">
                  <a:extLst>
                    <a:ext uri="{9D8B030D-6E8A-4147-A177-3AD203B41FA5}">
                      <a16:colId xmlns:a16="http://schemas.microsoft.com/office/drawing/2014/main" val="1377596706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294330488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2026738990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1702175819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1313305020"/>
                    </a:ext>
                  </a:extLst>
                </a:gridCol>
                <a:gridCol w="810256">
                  <a:extLst>
                    <a:ext uri="{9D8B030D-6E8A-4147-A177-3AD203B41FA5}">
                      <a16:colId xmlns:a16="http://schemas.microsoft.com/office/drawing/2014/main" val="2958721388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3069115787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398025216"/>
                    </a:ext>
                  </a:extLst>
                </a:gridCol>
                <a:gridCol w="685602">
                  <a:extLst>
                    <a:ext uri="{9D8B030D-6E8A-4147-A177-3AD203B41FA5}">
                      <a16:colId xmlns:a16="http://schemas.microsoft.com/office/drawing/2014/main" val="2323573337"/>
                    </a:ext>
                  </a:extLst>
                </a:gridCol>
              </a:tblGrid>
              <a:tr h="417612">
                <a:tc gridSpan="1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住院醫師考核成績（</a:t>
                      </a:r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113</a:t>
                      </a:r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年</a:t>
                      </a:r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1-114</a:t>
                      </a:r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年</a:t>
                      </a:r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03</a:t>
                      </a:r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）</a:t>
                      </a: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41700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月份</a:t>
                      </a: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114/01</a:t>
                      </a: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114/02</a:t>
                      </a: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114/03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108724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表單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265082"/>
                  </a:ext>
                </a:extLst>
              </a:tr>
              <a:tr h="58243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姓名</a:t>
                      </a: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Mini</a:t>
                      </a:r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2.0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滿意度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CbD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DOPS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六大核心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Mini</a:t>
                      </a:r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2.0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滿意度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CbD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DOPS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六大核心</a:t>
                      </a:r>
                      <a:endParaRPr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Mini</a:t>
                      </a:r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2.0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滿意度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CbD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DOPS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六大核心</a:t>
                      </a:r>
                      <a:endParaRPr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23856"/>
                  </a:ext>
                </a:extLst>
              </a:tr>
              <a:tr h="52777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楊子清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3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88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759313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段順馨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54770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陳晏仟</a:t>
                      </a:r>
                      <a:endParaRPr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557174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鄭  謙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2553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黃樟佑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829903"/>
                  </a:ext>
                </a:extLst>
              </a:tr>
              <a:tr h="432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吳伯欣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043174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陳臻平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693197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陳勃仁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7155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安思皓</a:t>
                      </a: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baseline="300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250472"/>
                  </a:ext>
                </a:extLst>
              </a:tr>
              <a:tr h="41761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林秉霑</a:t>
                      </a:r>
                    </a:p>
                  </a:txBody>
                  <a:tcPr marL="3297" marR="3297" marT="32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4</a:t>
                      </a:r>
                      <a:endParaRPr lang="zh-TW" altLang="en-US" sz="1800" b="0" i="0" u="none" strike="noStrike" kern="1200" baseline="300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10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89</a:t>
                      </a:r>
                      <a:endParaRPr lang="zh-TW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3297" marR="3297" marT="32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64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58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5499"/>
              </p:ext>
            </p:extLst>
          </p:nvPr>
        </p:nvGraphicFramePr>
        <p:xfrm>
          <a:off x="396156" y="319742"/>
          <a:ext cx="11056338" cy="5985694"/>
        </p:xfrm>
        <a:graphic>
          <a:graphicData uri="http://schemas.openxmlformats.org/drawingml/2006/table">
            <a:tbl>
              <a:tblPr/>
              <a:tblGrid>
                <a:gridCol w="1228482">
                  <a:extLst>
                    <a:ext uri="{9D8B030D-6E8A-4147-A177-3AD203B41FA5}">
                      <a16:colId xmlns:a16="http://schemas.microsoft.com/office/drawing/2014/main" val="389998966"/>
                    </a:ext>
                  </a:extLst>
                </a:gridCol>
                <a:gridCol w="1228482">
                  <a:extLst>
                    <a:ext uri="{9D8B030D-6E8A-4147-A177-3AD203B41FA5}">
                      <a16:colId xmlns:a16="http://schemas.microsoft.com/office/drawing/2014/main" val="164679347"/>
                    </a:ext>
                  </a:extLst>
                </a:gridCol>
                <a:gridCol w="1228482">
                  <a:extLst>
                    <a:ext uri="{9D8B030D-6E8A-4147-A177-3AD203B41FA5}">
                      <a16:colId xmlns:a16="http://schemas.microsoft.com/office/drawing/2014/main" val="57964756"/>
                    </a:ext>
                  </a:extLst>
                </a:gridCol>
                <a:gridCol w="1228482">
                  <a:extLst>
                    <a:ext uri="{9D8B030D-6E8A-4147-A177-3AD203B41FA5}">
                      <a16:colId xmlns:a16="http://schemas.microsoft.com/office/drawing/2014/main" val="1748850213"/>
                    </a:ext>
                  </a:extLst>
                </a:gridCol>
                <a:gridCol w="1228482">
                  <a:extLst>
                    <a:ext uri="{9D8B030D-6E8A-4147-A177-3AD203B41FA5}">
                      <a16:colId xmlns:a16="http://schemas.microsoft.com/office/drawing/2014/main" val="2336285060"/>
                    </a:ext>
                  </a:extLst>
                </a:gridCol>
                <a:gridCol w="1228482">
                  <a:extLst>
                    <a:ext uri="{9D8B030D-6E8A-4147-A177-3AD203B41FA5}">
                      <a16:colId xmlns:a16="http://schemas.microsoft.com/office/drawing/2014/main" val="2874365788"/>
                    </a:ext>
                  </a:extLst>
                </a:gridCol>
                <a:gridCol w="1228482">
                  <a:extLst>
                    <a:ext uri="{9D8B030D-6E8A-4147-A177-3AD203B41FA5}">
                      <a16:colId xmlns:a16="http://schemas.microsoft.com/office/drawing/2014/main" val="648141269"/>
                    </a:ext>
                  </a:extLst>
                </a:gridCol>
                <a:gridCol w="1228482">
                  <a:extLst>
                    <a:ext uri="{9D8B030D-6E8A-4147-A177-3AD203B41FA5}">
                      <a16:colId xmlns:a16="http://schemas.microsoft.com/office/drawing/2014/main" val="1254408798"/>
                    </a:ext>
                  </a:extLst>
                </a:gridCol>
                <a:gridCol w="1228482">
                  <a:extLst>
                    <a:ext uri="{9D8B030D-6E8A-4147-A177-3AD203B41FA5}">
                      <a16:colId xmlns:a16="http://schemas.microsoft.com/office/drawing/2014/main" val="3113313724"/>
                    </a:ext>
                  </a:extLst>
                </a:gridCol>
              </a:tblGrid>
              <a:tr h="544154"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學員對教師滿意度</a:t>
                      </a:r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(114</a:t>
                      </a:r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</a:t>
                      </a:r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01</a:t>
                      </a:r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-114</a:t>
                      </a:r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</a:t>
                      </a:r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03</a:t>
                      </a:r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</a:p>
                  </a:txBody>
                  <a:tcPr marL="3451" marR="3451" marT="34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999883"/>
                  </a:ext>
                </a:extLst>
              </a:tr>
              <a:tr h="54415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114/01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114/02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114/03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0863"/>
                  </a:ext>
                </a:extLst>
              </a:tr>
              <a:tr h="54415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表單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表單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表單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946658"/>
                  </a:ext>
                </a:extLst>
              </a:tr>
              <a:tr h="54415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姓名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Mini</a:t>
                      </a:r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CbD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姓名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Mini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CbD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姓名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Mini</a:t>
                      </a:r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CbD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000247"/>
                  </a:ext>
                </a:extLst>
              </a:tr>
              <a:tr h="5441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滿意度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滿意度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滿意度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滿意度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滿意度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滿意度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86810"/>
                  </a:ext>
                </a:extLst>
              </a:tr>
              <a:tr h="5441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高廉程</a:t>
                      </a:r>
                    </a:p>
                  </a:txBody>
                  <a:tcPr marL="4763" marR="4763" marT="4763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曾裕庭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高廉程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786317"/>
                  </a:ext>
                </a:extLst>
              </a:tr>
              <a:tr h="5441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戴月明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吳永富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戴月明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281721"/>
                  </a:ext>
                </a:extLst>
              </a:tr>
              <a:tr h="5441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鄭凱仁</a:t>
                      </a:r>
                    </a:p>
                  </a:txBody>
                  <a:tcPr marL="4763" marR="4763" marT="4763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梁志頌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鄭凱仁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01611"/>
                  </a:ext>
                </a:extLst>
              </a:tr>
              <a:tr h="5441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楊蕙年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古世傑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楊蕙年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899892"/>
                  </a:ext>
                </a:extLst>
              </a:tr>
              <a:tr h="5441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吳永富</a:t>
                      </a:r>
                    </a:p>
                  </a:txBody>
                  <a:tcPr marL="4763" marR="4763" marT="4763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馬靖超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古世傑</a:t>
                      </a:r>
                    </a:p>
                  </a:txBody>
                  <a:tcPr marL="4763" marR="4763" marT="4763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28936"/>
                  </a:ext>
                </a:extLst>
              </a:tr>
              <a:tr h="5441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馬靖超</a:t>
                      </a:r>
                    </a:p>
                  </a:txBody>
                  <a:tcPr marL="4763" marR="4763" marT="4763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鄭凱仁</a:t>
                      </a:r>
                    </a:p>
                  </a:txBody>
                  <a:tcPr marL="3451" marR="3451" marT="3451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3451" marR="3451" marT="3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吳永富</a:t>
                      </a:r>
                      <a:endParaRPr lang="zh-TW" alt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93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36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">
            <a:extLst>
              <a:ext uri="{FF2B5EF4-FFF2-40B4-BE49-F238E27FC236}">
                <a16:creationId xmlns:a16="http://schemas.microsoft.com/office/drawing/2014/main" id="{6983124A-AFF7-3230-6ADD-2A28BE45F1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0717" y="77638"/>
            <a:ext cx="11093570" cy="1157347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/>
          <a:p>
            <a:pPr algn="ctr"/>
            <a:r>
              <a:rPr lang="zh-TW" altLang="en-US" sz="4000" b="1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美國</a:t>
            </a:r>
            <a:r>
              <a:rPr lang="en-US" altLang="zh-TW" sz="4000" b="1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Uniformed Services U. Dr. David Benedek </a:t>
            </a:r>
          </a:p>
          <a:p>
            <a:pPr algn="ctr"/>
            <a:r>
              <a:rPr lang="zh-TW" altLang="en-US" sz="4000" b="1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教授參訪</a:t>
            </a:r>
            <a:r>
              <a:rPr lang="en-US" altLang="zh-TW" sz="4000" b="1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(4</a:t>
            </a:r>
            <a:r>
              <a:rPr kumimoji="0" lang="en-US" altLang="zh-TW" sz="4000" b="1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/9)</a:t>
            </a:r>
            <a:endParaRPr kumimoji="0" lang="zh-TW" altLang="en-US" sz="4000" b="1" dirty="0">
              <a:solidFill>
                <a:schemeClr val="accent2">
                  <a:lumMod val="75000"/>
                </a:schemeClr>
              </a:solidFill>
              <a:ea typeface="標楷體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65A0C7-B06D-614F-E306-EFDC0F0F3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145" y="1449237"/>
            <a:ext cx="11452477" cy="52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03BFB-3937-7F4D-9A43-61C3A39F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">
            <a:extLst>
              <a:ext uri="{FF2B5EF4-FFF2-40B4-BE49-F238E27FC236}">
                <a16:creationId xmlns:a16="http://schemas.microsoft.com/office/drawing/2014/main" id="{1502E2EF-D3FB-E5E7-E3B1-55AD21FFC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362456" y="878142"/>
            <a:ext cx="8229600" cy="684328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anchor="ctr">
            <a:normAutofit fontScale="90000"/>
          </a:bodyPr>
          <a:lstStyle/>
          <a:p>
            <a:pPr algn="ctr"/>
            <a:r>
              <a:rPr lang="zh-TW" altLang="en-US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住院醫師跨領域</a:t>
            </a:r>
            <a:r>
              <a:rPr lang="en-US" altLang="zh-TW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(</a:t>
            </a:r>
            <a:r>
              <a:rPr lang="zh-TW" altLang="en-US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感控</a:t>
            </a:r>
            <a:r>
              <a:rPr lang="en-US" altLang="zh-TW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)</a:t>
            </a:r>
            <a:r>
              <a:rPr lang="zh-TW" altLang="en-US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教學</a:t>
            </a:r>
            <a:endParaRPr kumimoji="0" lang="zh-TW" altLang="en-US" sz="4000" b="1" dirty="0">
              <a:solidFill>
                <a:schemeClr val="accent2">
                  <a:lumMod val="75000"/>
                </a:schemeClr>
              </a:solidFill>
              <a:ea typeface="標楷體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B0FC4E-3F85-A0C2-EA93-CC14DF82A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52949"/>
            <a:ext cx="12192000" cy="49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0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3426C-FE90-CCB6-87C0-74479F38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">
            <a:extLst>
              <a:ext uri="{FF2B5EF4-FFF2-40B4-BE49-F238E27FC236}">
                <a16:creationId xmlns:a16="http://schemas.microsoft.com/office/drawing/2014/main" id="{3C5DF0CF-C5E4-5E08-36E7-EE19782763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474599" y="148435"/>
            <a:ext cx="8229600" cy="684328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anchor="ctr">
            <a:normAutofit fontScale="90000"/>
          </a:bodyPr>
          <a:lstStyle/>
          <a:p>
            <a:pPr algn="ctr"/>
            <a:r>
              <a:rPr lang="zh-TW" altLang="en-US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外訓住院醫師期末</a:t>
            </a:r>
            <a:r>
              <a:rPr lang="en-US" altLang="zh-TW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(</a:t>
            </a:r>
            <a:r>
              <a:rPr lang="zh-TW" altLang="en-US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個案</a:t>
            </a:r>
            <a:r>
              <a:rPr lang="en-US" altLang="zh-TW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)</a:t>
            </a:r>
            <a:r>
              <a:rPr lang="zh-TW" altLang="en-US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報告 </a:t>
            </a:r>
            <a:r>
              <a:rPr lang="en-US" altLang="zh-TW" sz="4000" dirty="0">
                <a:solidFill>
                  <a:schemeClr val="accent2">
                    <a:lumMod val="75000"/>
                  </a:schemeClr>
                </a:solidFill>
                <a:ea typeface="標楷體" pitchFamily="65" charset="-120"/>
              </a:rPr>
              <a:t>(4/30)</a:t>
            </a:r>
            <a:endParaRPr kumimoji="0" lang="zh-TW" altLang="en-US" sz="4000" b="1" dirty="0">
              <a:solidFill>
                <a:schemeClr val="accent2">
                  <a:lumMod val="75000"/>
                </a:schemeClr>
              </a:solidFill>
              <a:ea typeface="標楷體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0AFE80-3633-3902-83AC-C9D79BAC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2"/>
          <a:stretch/>
        </p:blipFill>
        <p:spPr>
          <a:xfrm>
            <a:off x="955687" y="867267"/>
            <a:ext cx="9141937" cy="59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4751</TotalTime>
  <Words>338</Words>
  <Application>Microsoft Office PowerPoint</Application>
  <PresentationFormat>寬螢幕</PresentationFormat>
  <Paragraphs>236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標楷體</vt:lpstr>
      <vt:lpstr>Arial</vt:lpstr>
      <vt:lpstr>Calibri</vt:lpstr>
      <vt:lpstr>Calibri Light</vt:lpstr>
      <vt:lpstr>Times New Roman</vt:lpstr>
      <vt:lpstr>Office 佈景主題</vt:lpstr>
      <vt:lpstr>三總北投分院 教師及導師會議</vt:lpstr>
      <vt:lpstr>PowerPoint 簡報</vt:lpstr>
      <vt:lpstr>PowerPoint 簡報</vt:lpstr>
      <vt:lpstr>PowerPoint 簡報</vt:lpstr>
      <vt:lpstr>PowerPoint 簡報</vt:lpstr>
      <vt:lpstr>住院醫師跨領域(感控)教學</vt:lpstr>
      <vt:lpstr>外訓住院醫師期末(個案)報告 (4/30)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三總北投分院 教師及導師會議</dc:title>
  <dc:creator>samy</dc:creator>
  <cp:lastModifiedBy>Yueh Ming Tai</cp:lastModifiedBy>
  <cp:revision>455</cp:revision>
  <dcterms:created xsi:type="dcterms:W3CDTF">2017-02-21T07:56:30Z</dcterms:created>
  <dcterms:modified xsi:type="dcterms:W3CDTF">2025-05-02T09:58:01Z</dcterms:modified>
</cp:coreProperties>
</file>